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6"/>
  </p:notesMasterIdLst>
  <p:handoutMasterIdLst>
    <p:handoutMasterId r:id="rId17"/>
  </p:handoutMasterIdLst>
  <p:sldIdLst>
    <p:sldId id="385" r:id="rId5"/>
    <p:sldId id="419" r:id="rId6"/>
    <p:sldId id="420" r:id="rId7"/>
    <p:sldId id="405" r:id="rId8"/>
    <p:sldId id="406" r:id="rId9"/>
    <p:sldId id="413" r:id="rId10"/>
    <p:sldId id="417" r:id="rId11"/>
    <p:sldId id="418" r:id="rId12"/>
    <p:sldId id="416" r:id="rId13"/>
    <p:sldId id="415" r:id="rId14"/>
    <p:sldId id="393" r:id="rId15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2" pos="282">
          <p15:clr>
            <a:srgbClr val="A4A3A4"/>
          </p15:clr>
        </p15:guide>
        <p15:guide id="3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Messina" initials="PC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9319" autoAdjust="0"/>
  </p:normalViewPr>
  <p:slideViewPr>
    <p:cSldViewPr snapToGrid="0" showGuides="1">
      <p:cViewPr varScale="1">
        <p:scale>
          <a:sx n="80" d="100"/>
          <a:sy n="80" d="100"/>
        </p:scale>
        <p:origin x="-76" y="-188"/>
      </p:cViewPr>
      <p:guideLst>
        <p:guide orient="horz" pos="768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760" y="1903575"/>
            <a:ext cx="6962456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6465" y="6234272"/>
            <a:ext cx="2588698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845" y="6219281"/>
            <a:ext cx="1469261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0602"/>
            <a:ext cx="11375136" cy="8778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553612"/>
            <a:ext cx="5588582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2379194"/>
            <a:ext cx="5588582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5" y="1553612"/>
            <a:ext cx="5531934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379194"/>
            <a:ext cx="5531934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5" y="4272576"/>
            <a:ext cx="12198096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2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655" y="274320"/>
            <a:ext cx="11427023" cy="539496"/>
          </a:xfrm>
        </p:spPr>
        <p:txBody>
          <a:bodyPr/>
          <a:lstStyle>
            <a:lvl1pPr>
              <a:lnSpc>
                <a:spcPct val="90000"/>
              </a:lnSpc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939" y="1653735"/>
            <a:ext cx="11427023" cy="4047778"/>
          </a:xfrm>
        </p:spPr>
        <p:txBody>
          <a:bodyPr/>
          <a:lstStyle>
            <a:lvl1pPr marL="288838" indent="-288838">
              <a:spcBef>
                <a:spcPts val="1799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799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182" indent="-288838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565" indent="-288838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280" indent="-222183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6751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496066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6773" y="6076497"/>
            <a:ext cx="2366963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5" y="6830568"/>
            <a:ext cx="12198096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37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829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40" r:id="rId4"/>
    <p:sldLayoutId id="2147483950" r:id="rId5"/>
    <p:sldLayoutId id="2147483941" r:id="rId6"/>
    <p:sldLayoutId id="2147483951" r:id="rId7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12" Type="http://schemas.openxmlformats.org/officeDocument/2006/relationships/image" Target="../media/image15.png"/><Relationship Id="rId2" Type="http://schemas.openxmlformats.org/officeDocument/2006/relationships/image" Target="../media/image5.tiff"/><Relationship Id="rId16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5760" y="411481"/>
            <a:ext cx="9348608" cy="510909"/>
          </a:xfrm>
        </p:spPr>
        <p:txBody>
          <a:bodyPr/>
          <a:lstStyle/>
          <a:p>
            <a:r>
              <a:rPr lang="en-US" dirty="0" smtClean="0"/>
              <a:t>Opportunities for Checkpointing in CANDLE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ECP Annual Meeting, Houston, TX</a:t>
            </a:r>
            <a:br>
              <a:rPr lang="en-US" dirty="0"/>
            </a:br>
            <a:r>
              <a:rPr lang="en-US" dirty="0" smtClean="0"/>
              <a:t>February </a:t>
            </a:r>
            <a:r>
              <a:rPr lang="en-US" dirty="0" smtClean="0"/>
              <a:t>6, </a:t>
            </a:r>
            <a:r>
              <a:rPr lang="en-US" dirty="0" smtClean="0"/>
              <a:t>2020</a:t>
            </a:r>
            <a:endParaRPr lang="en-US" dirty="0"/>
          </a:p>
          <a:p>
            <a:pPr>
              <a:spcBef>
                <a:spcPts val="18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 smtClean="0"/>
              <a:t>Justin M Wozniak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Data Science &amp; Learning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Argonne National Laboratory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woz@anl.gov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1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44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01357" y="1186533"/>
            <a:ext cx="10178845" cy="1718856"/>
          </a:xfrm>
        </p:spPr>
        <p:txBody>
          <a:bodyPr/>
          <a:lstStyle/>
          <a:p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(ECP), Project Number: 17-SC-20-SC, a collaborative effort of two DOE organizations - the Office of Science and the National Nuclear Security Administration, responsible for the planning and preparation of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hardware, advanced system engineering and early testbed platforms, to support the nation's </a:t>
            </a:r>
            <a:r>
              <a:rPr lang="en-US" i="1" dirty="0" err="1"/>
              <a:t>exascale</a:t>
            </a:r>
            <a:r>
              <a:rPr lang="en-US" i="1" dirty="0"/>
              <a:t> computing imperative.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1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B6CABB-1E04-7746-8240-2A983CB7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EB0E77-6039-9F46-89B8-58AADF9E5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938" y="1230283"/>
            <a:ext cx="11427023" cy="4470638"/>
          </a:xfrm>
        </p:spPr>
        <p:txBody>
          <a:bodyPr/>
          <a:lstStyle/>
          <a:p>
            <a:r>
              <a:rPr lang="en-US" dirty="0"/>
              <a:t>DOE-NCI Partnership </a:t>
            </a:r>
          </a:p>
          <a:p>
            <a:pPr lvl="1"/>
            <a:r>
              <a:rPr lang="en-US" dirty="0"/>
              <a:t>Joint Design of Advanced Computing Solutions for Cancer (JDACS4C)</a:t>
            </a:r>
          </a:p>
          <a:p>
            <a:pPr lvl="1"/>
            <a:r>
              <a:rPr lang="en-US" dirty="0"/>
              <a:t>Cancer Moonshot &amp; National Strategic Computing Initiative</a:t>
            </a:r>
          </a:p>
          <a:p>
            <a:pPr lvl="1"/>
            <a:r>
              <a:rPr lang="en-US" dirty="0"/>
              <a:t>ANL, LLNL, LANL, ORNL, and Fredrick National Lab for Cancer Research</a:t>
            </a:r>
          </a:p>
          <a:p>
            <a:pPr lvl="1"/>
            <a:endParaRPr lang="en-US" dirty="0"/>
          </a:p>
          <a:p>
            <a:r>
              <a:rPr lang="en-US" dirty="0"/>
              <a:t>Accelerate precision oncology capabilities</a:t>
            </a:r>
          </a:p>
          <a:p>
            <a:pPr lvl="1"/>
            <a:r>
              <a:rPr lang="en-US" dirty="0"/>
              <a:t>3 application-focused Pilots</a:t>
            </a:r>
          </a:p>
          <a:p>
            <a:pPr lvl="1"/>
            <a:r>
              <a:rPr lang="en-US" dirty="0"/>
              <a:t>2 cross-cutting initiatives</a:t>
            </a:r>
          </a:p>
          <a:p>
            <a:pPr lvl="2"/>
            <a:r>
              <a:rPr lang="en-US" dirty="0"/>
              <a:t>Uncertainty quantification</a:t>
            </a:r>
          </a:p>
          <a:p>
            <a:pPr lvl="2"/>
            <a:r>
              <a:rPr lang="en-US" dirty="0"/>
              <a:t>Scalable deep learning (CANDLE)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26CF981E-70AE-254A-BC76-5CD382147C0E}"/>
              </a:ext>
            </a:extLst>
          </p:cNvPr>
          <p:cNvGrpSpPr/>
          <p:nvPr/>
        </p:nvGrpSpPr>
        <p:grpSpPr>
          <a:xfrm>
            <a:off x="8424276" y="3085705"/>
            <a:ext cx="3684472" cy="2877043"/>
            <a:chOff x="1288312" y="2503505"/>
            <a:chExt cx="3014674" cy="2235058"/>
          </a:xfrm>
        </p:grpSpPr>
        <p:sp>
          <p:nvSpPr>
            <p:cNvPr id="6" name="Curved Down Arrow 5">
              <a:extLst>
                <a:ext uri="{FF2B5EF4-FFF2-40B4-BE49-F238E27FC236}">
                  <a16:creationId xmlns:a16="http://schemas.microsoft.com/office/drawing/2014/main" xmlns="" id="{6A6129BA-7253-904D-9490-7592BFD0C29B}"/>
                </a:ext>
              </a:extLst>
            </p:cNvPr>
            <p:cNvSpPr/>
            <p:nvPr/>
          </p:nvSpPr>
          <p:spPr>
            <a:xfrm rot="19782540" flipH="1" flipV="1">
              <a:off x="2554390" y="4075905"/>
              <a:ext cx="1738320" cy="662658"/>
            </a:xfrm>
            <a:prstGeom prst="curvedDownArrow">
              <a:avLst>
                <a:gd name="adj1" fmla="val 38218"/>
                <a:gd name="adj2" fmla="val 78800"/>
                <a:gd name="adj3" fmla="val 547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56"/>
              <a:endParaRPr lang="en-US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Curved Down Arrow 6">
              <a:extLst>
                <a:ext uri="{FF2B5EF4-FFF2-40B4-BE49-F238E27FC236}">
                  <a16:creationId xmlns:a16="http://schemas.microsoft.com/office/drawing/2014/main" xmlns="" id="{B2549499-85B9-534D-86BE-ECA9D4A690D2}"/>
                </a:ext>
              </a:extLst>
            </p:cNvPr>
            <p:cNvSpPr/>
            <p:nvPr/>
          </p:nvSpPr>
          <p:spPr>
            <a:xfrm rot="19782540">
              <a:off x="1342768" y="2503505"/>
              <a:ext cx="1696113" cy="662658"/>
            </a:xfrm>
            <a:prstGeom prst="curvedDownArrow">
              <a:avLst>
                <a:gd name="adj1" fmla="val 38218"/>
                <a:gd name="adj2" fmla="val 78800"/>
                <a:gd name="adj3" fmla="val 547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56"/>
              <a:endParaRPr lang="en-US" dirty="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D27FD672-260B-5F4E-9485-233831514320}"/>
                </a:ext>
              </a:extLst>
            </p:cNvPr>
            <p:cNvGrpSpPr/>
            <p:nvPr/>
          </p:nvGrpSpPr>
          <p:grpSpPr>
            <a:xfrm>
              <a:off x="1288312" y="2533195"/>
              <a:ext cx="3014674" cy="2151381"/>
              <a:chOff x="5029199" y="3416300"/>
              <a:chExt cx="3352801" cy="2392682"/>
            </a:xfrm>
          </p:grpSpPr>
          <p:sp>
            <p:nvSpPr>
              <p:cNvPr id="11" name="Hexagon 10">
                <a:extLst>
                  <a:ext uri="{FF2B5EF4-FFF2-40B4-BE49-F238E27FC236}">
                    <a16:creationId xmlns:a16="http://schemas.microsoft.com/office/drawing/2014/main" xmlns="" id="{4EDC6DFB-E07A-1D4B-AF48-016E12EF0990}"/>
                  </a:ext>
                </a:extLst>
              </p:cNvPr>
              <p:cNvSpPr/>
              <p:nvPr/>
            </p:nvSpPr>
            <p:spPr>
              <a:xfrm>
                <a:off x="6553200" y="3416300"/>
                <a:ext cx="1828800" cy="1554480"/>
              </a:xfrm>
              <a:prstGeom prst="hexagon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45693" rIns="0" bIns="45693" rtlCol="0" anchor="ctr"/>
              <a:lstStyle/>
              <a:p>
                <a:pPr algn="ctr" defTabSz="913656"/>
                <a:r>
                  <a:rPr lang="en-US" sz="2399" b="1" dirty="0">
                    <a:solidFill>
                      <a:prstClr val="white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Calibri"/>
                  </a:rPr>
                  <a:t>NCI</a:t>
                </a:r>
              </a:p>
              <a:p>
                <a:pPr algn="ctr" defTabSz="913656"/>
                <a:r>
                  <a:rPr lang="en-US" dirty="0">
                    <a:solidFill>
                      <a:prstClr val="white"/>
                    </a:solidFill>
                    <a:latin typeface="Calibri"/>
                  </a:rPr>
                  <a:t>National </a:t>
                </a:r>
                <a:br>
                  <a:rPr lang="en-US" dirty="0">
                    <a:solidFill>
                      <a:prstClr val="white"/>
                    </a:solidFill>
                    <a:latin typeface="Calibri"/>
                  </a:rPr>
                </a:br>
                <a:r>
                  <a:rPr lang="en-US" dirty="0">
                    <a:solidFill>
                      <a:prstClr val="white"/>
                    </a:solidFill>
                    <a:latin typeface="Calibri"/>
                  </a:rPr>
                  <a:t>Cancer </a:t>
                </a:r>
                <a:br>
                  <a:rPr lang="en-US" dirty="0">
                    <a:solidFill>
                      <a:prstClr val="white"/>
                    </a:solidFill>
                    <a:latin typeface="Calibri"/>
                  </a:rPr>
                </a:br>
                <a:r>
                  <a:rPr lang="en-US" dirty="0">
                    <a:solidFill>
                      <a:prstClr val="white"/>
                    </a:solidFill>
                    <a:latin typeface="Calibri"/>
                  </a:rPr>
                  <a:t>Institute</a:t>
                </a:r>
              </a:p>
            </p:txBody>
          </p:sp>
          <p:sp>
            <p:nvSpPr>
              <p:cNvPr id="12" name="Hexagon 11">
                <a:extLst>
                  <a:ext uri="{FF2B5EF4-FFF2-40B4-BE49-F238E27FC236}">
                    <a16:creationId xmlns:a16="http://schemas.microsoft.com/office/drawing/2014/main" xmlns="" id="{2B605868-5BDD-AD48-8FBE-E39DAF2AC870}"/>
                  </a:ext>
                </a:extLst>
              </p:cNvPr>
              <p:cNvSpPr/>
              <p:nvPr/>
            </p:nvSpPr>
            <p:spPr>
              <a:xfrm>
                <a:off x="5029199" y="4254502"/>
                <a:ext cx="1828800" cy="1554480"/>
              </a:xfrm>
              <a:prstGeom prst="hexagon">
                <a:avLst/>
              </a:prstGeom>
              <a:solidFill>
                <a:srgbClr val="69BE28"/>
              </a:solidFill>
              <a:ln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lIns="0" tIns="45693" rIns="0" bIns="0" rtlCol="0" anchor="ctr"/>
              <a:lstStyle/>
              <a:p>
                <a:pPr algn="ctr" defTabSz="913656"/>
                <a:r>
                  <a:rPr lang="en-US" sz="2399" b="1" dirty="0">
                    <a:solidFill>
                      <a:prstClr val="white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Calibri"/>
                  </a:rPr>
                  <a:t>DOE</a:t>
                </a:r>
              </a:p>
              <a:p>
                <a:pPr algn="ctr" defTabSz="913656"/>
                <a:r>
                  <a:rPr lang="en-US" dirty="0">
                    <a:solidFill>
                      <a:prstClr val="white"/>
                    </a:solidFill>
                    <a:latin typeface="Calibri"/>
                  </a:rPr>
                  <a:t>Department</a:t>
                </a:r>
              </a:p>
              <a:p>
                <a:pPr algn="ctr" defTabSz="913656"/>
                <a:r>
                  <a:rPr lang="en-US" dirty="0">
                    <a:solidFill>
                      <a:prstClr val="white"/>
                    </a:solidFill>
                    <a:latin typeface="Calibri"/>
                  </a:rPr>
                  <a:t>of Energy</a:t>
                </a:r>
              </a:p>
              <a:p>
                <a:pPr algn="ctr" defTabSz="913656"/>
                <a:endParaRPr lang="en-US" sz="1100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BF16306F-0499-8044-BB7C-04A5BCD95E1C}"/>
                </a:ext>
              </a:extLst>
            </p:cNvPr>
            <p:cNvSpPr/>
            <p:nvPr/>
          </p:nvSpPr>
          <p:spPr>
            <a:xfrm>
              <a:off x="2938837" y="3919582"/>
              <a:ext cx="908960" cy="5019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3656"/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Cancer driving </a:t>
              </a:r>
              <a:br>
                <a:rPr lang="en-US" sz="1200" dirty="0">
                  <a:solidFill>
                    <a:prstClr val="black"/>
                  </a:solidFill>
                  <a:latin typeface="Calibri"/>
                </a:rPr>
              </a:br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computing </a:t>
              </a:r>
              <a:br>
                <a:rPr lang="en-US" sz="1200" dirty="0">
                  <a:solidFill>
                    <a:prstClr val="black"/>
                  </a:solidFill>
                  <a:latin typeface="Calibri"/>
                </a:rPr>
              </a:br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advances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15BD04A5-3486-6E48-A5C6-8BE1B116AF45}"/>
                </a:ext>
              </a:extLst>
            </p:cNvPr>
            <p:cNvSpPr/>
            <p:nvPr/>
          </p:nvSpPr>
          <p:spPr>
            <a:xfrm>
              <a:off x="1814420" y="2675557"/>
              <a:ext cx="865951" cy="5019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3656"/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Computing</a:t>
              </a:r>
              <a:br>
                <a:rPr lang="en-US" sz="1200" dirty="0">
                  <a:solidFill>
                    <a:prstClr val="black"/>
                  </a:solidFill>
                  <a:latin typeface="Calibri"/>
                </a:rPr>
              </a:br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driving cancer</a:t>
              </a:r>
              <a:br>
                <a:rPr lang="en-US" sz="1200" dirty="0">
                  <a:solidFill>
                    <a:prstClr val="black"/>
                  </a:solidFill>
                  <a:latin typeface="Calibri"/>
                </a:rPr>
              </a:br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advances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271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3FA2AD-6F1D-6C4D-B5CB-D3DF710D3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DCCBF8A-8C06-6F49-8028-A0202F7EB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API for deep learning on DOE supercomputers</a:t>
            </a:r>
          </a:p>
          <a:p>
            <a:pPr lvl="1"/>
            <a:r>
              <a:rPr lang="en-US" dirty="0"/>
              <a:t>CANDLE Library</a:t>
            </a:r>
          </a:p>
          <a:p>
            <a:pPr lvl="1"/>
            <a:r>
              <a:rPr lang="en-US" dirty="0"/>
              <a:t>Facilitate dependencies, IO, UQ, visualization, profiling</a:t>
            </a:r>
          </a:p>
          <a:p>
            <a:r>
              <a:rPr lang="en-US" dirty="0"/>
              <a:t>Support general set of deep learning workflows</a:t>
            </a:r>
          </a:p>
          <a:p>
            <a:pPr lvl="1"/>
            <a:r>
              <a:rPr lang="en-US" dirty="0"/>
              <a:t>CANDLE Supervisor</a:t>
            </a:r>
          </a:p>
          <a:p>
            <a:pPr lvl="1"/>
            <a:r>
              <a:rPr lang="en-US" dirty="0"/>
              <a:t>Portable across DOE computing platforms</a:t>
            </a:r>
          </a:p>
          <a:p>
            <a:r>
              <a:rPr lang="en-US" dirty="0"/>
              <a:t>Produce example proxy application models for vendors and users</a:t>
            </a:r>
          </a:p>
          <a:p>
            <a:pPr lvl="1"/>
            <a:r>
              <a:rPr lang="en-US" dirty="0"/>
              <a:t>CANDLE Benchmarks</a:t>
            </a:r>
          </a:p>
          <a:p>
            <a:pPr lvl="1"/>
            <a:r>
              <a:rPr lang="en-US" dirty="0"/>
              <a:t>Pilot-based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123324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/>
              <a:t>Deep learning on </a:t>
            </a:r>
            <a:r>
              <a:rPr lang="en-US" dirty="0" smtClean="0"/>
              <a:t>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004935"/>
            <a:ext cx="7755198" cy="4518583"/>
          </a:xfrm>
        </p:spPr>
        <p:txBody>
          <a:bodyPr/>
          <a:lstStyle/>
          <a:p>
            <a:r>
              <a:rPr lang="en-US" dirty="0"/>
              <a:t>Steep learning curve with myriad technologies</a:t>
            </a:r>
          </a:p>
          <a:p>
            <a:endParaRPr lang="en-US" dirty="0"/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>
          <a:xfrm>
            <a:off x="4536889" y="6230449"/>
            <a:ext cx="457200" cy="18288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99060" y="1546722"/>
            <a:ext cx="8077505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Scheduler ;   Scripting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 – or other communication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822" y="3476269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02" y="3476269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019" y="4693456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323" y="4693456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1193" y="5912150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565" y="5821291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074" y="1957025"/>
            <a:ext cx="1268590" cy="681867"/>
          </a:xfrm>
          <a:prstGeom prst="rect">
            <a:avLst/>
          </a:prstGeom>
        </p:spPr>
      </p:pic>
      <p:pic>
        <p:nvPicPr>
          <p:cNvPr id="15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6" y="1957025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2447113" y="-29686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889" y="1890968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590" y="1890968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8" y="3407713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014" y="5895623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72" y="4733075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066" y="4638225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10191982" y="5581973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  <p:pic>
        <p:nvPicPr>
          <p:cNvPr id="1026" name="Picture 2" descr="Image result for ibm lsf logo&quot;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573" y="1890968"/>
            <a:ext cx="2117342" cy="1498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063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CANDLE/Supervisor </a:t>
            </a:r>
            <a:r>
              <a:rPr lang="en-US" dirty="0" smtClean="0">
                <a:solidFill>
                  <a:prstClr val="black"/>
                </a:solidFill>
              </a:rPr>
              <a:t>Workflow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prstClr val="black"/>
                </a:solidFill>
              </a:rPr>
              <a:t>Develop an exascale deep learning environment for cancer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Building </a:t>
            </a:r>
            <a:r>
              <a:rPr lang="en-US" sz="2000" dirty="0">
                <a:solidFill>
                  <a:prstClr val="black"/>
                </a:solidFill>
              </a:rPr>
              <a:t>on open source deep learning frameworks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Optimization </a:t>
            </a:r>
            <a:r>
              <a:rPr lang="en-US" sz="2000" dirty="0">
                <a:solidFill>
                  <a:prstClr val="black"/>
                </a:solidFill>
              </a:rPr>
              <a:t>for CORAL and exascale platforms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Support </a:t>
            </a:r>
            <a:r>
              <a:rPr lang="en-US" sz="2000" dirty="0">
                <a:solidFill>
                  <a:prstClr val="black"/>
                </a:solidFill>
              </a:rPr>
              <a:t>all three </a:t>
            </a:r>
            <a:r>
              <a:rPr lang="en-US" sz="2000" dirty="0" smtClean="0">
                <a:solidFill>
                  <a:prstClr val="black"/>
                </a:solidFill>
              </a:rPr>
              <a:t>Pilot </a:t>
            </a:r>
            <a:r>
              <a:rPr lang="en-US" sz="2000" dirty="0">
                <a:solidFill>
                  <a:prstClr val="black"/>
                </a:solidFill>
              </a:rPr>
              <a:t>project needs for deep learning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Collaborate </a:t>
            </a:r>
            <a:r>
              <a:rPr lang="en-US" sz="2000" dirty="0">
                <a:solidFill>
                  <a:prstClr val="black"/>
                </a:solidFill>
              </a:rPr>
              <a:t>with DOE computing centers, HPC vendors and ECP co-design and software technology projects </a:t>
            </a:r>
          </a:p>
          <a:p>
            <a:r>
              <a:rPr lang="en-US" sz="2000" dirty="0" smtClean="0"/>
              <a:t>Mission </a:t>
            </a:r>
            <a:r>
              <a:rPr lang="en-US" sz="2000" dirty="0"/>
              <a:t>statement: Enable the most challenging deep learning problems in cancer research to run on the most capable supercomputers in the DOE</a:t>
            </a:r>
          </a:p>
          <a:p>
            <a:r>
              <a:rPr lang="en-US" sz="2000" dirty="0" smtClean="0"/>
              <a:t>Provide </a:t>
            </a:r>
            <a:r>
              <a:rPr lang="en-US" sz="2000" dirty="0"/>
              <a:t>a path forward for machine learning applications at the largest scale…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7388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 smtClean="0"/>
              <a:t>Previous work: Advanced </a:t>
            </a:r>
            <a:r>
              <a:rPr lang="en-US" dirty="0" smtClean="0"/>
              <a:t>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39"/>
            <a:ext cx="6650337" cy="5130159"/>
          </a:xfrm>
        </p:spPr>
        <p:txBody>
          <a:bodyPr/>
          <a:lstStyle/>
          <a:p>
            <a:r>
              <a:rPr lang="en-US" sz="2000" b="1" dirty="0"/>
              <a:t>CANDLE </a:t>
            </a:r>
            <a:r>
              <a:rPr lang="en-US" sz="2000" dirty="0"/>
              <a:t>workflows produce a great number of medium-sized ML models</a:t>
            </a:r>
          </a:p>
          <a:p>
            <a:r>
              <a:rPr lang="en-US" sz="2000" b="1" dirty="0"/>
              <a:t>Goal:</a:t>
            </a:r>
            <a:r>
              <a:rPr lang="en-US" sz="2000" dirty="0"/>
              <a:t> Cache these on compute node storage for </a:t>
            </a:r>
            <a:r>
              <a:rPr lang="en-US" sz="2000" i="1" dirty="0"/>
              <a:t>possible</a:t>
            </a:r>
            <a:r>
              <a:rPr lang="en-US" sz="2000" dirty="0"/>
              <a:t> later use</a:t>
            </a:r>
          </a:p>
          <a:p>
            <a:r>
              <a:rPr lang="en-US" sz="2000" dirty="0"/>
              <a:t>Need to flush to global FS before end of run, but many models will be discarded</a:t>
            </a:r>
          </a:p>
          <a:p>
            <a:r>
              <a:rPr lang="en-US" sz="2000" b="1" dirty="0"/>
              <a:t>Accomplishment:</a:t>
            </a:r>
            <a:r>
              <a:rPr lang="en-US" sz="2000" dirty="0"/>
              <a:t> Integrated Swift/T workflow system used in CANDLE with DataSpaces client</a:t>
            </a:r>
          </a:p>
          <a:p>
            <a:r>
              <a:rPr lang="en-US" sz="2000" dirty="0"/>
              <a:t>Accelerate CANDLE workflow performance, enable novel training strategies (parameter sharing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Wozniak et al.  Scaling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deep learning for cancer with advanced workflow storage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integration.  Proc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MLHPC @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 2018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814" y="4842344"/>
            <a:ext cx="1258242" cy="108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212" y="4842344"/>
            <a:ext cx="1210783" cy="104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29232" y="1209499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7379" y="1721664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876093" y="2393720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554943" y="1721664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675745" y="2246316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24727" y="1885678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11176009" y="1743974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7629232" y="3952696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29232" y="3341847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7947775" y="3030802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16" name="Elbow Connector 15"/>
          <p:cNvCxnSpPr>
            <a:stCxn id="8" idx="2"/>
            <a:endCxn id="15" idx="0"/>
          </p:cNvCxnSpPr>
          <p:nvPr/>
        </p:nvCxnSpPr>
        <p:spPr>
          <a:xfrm rot="16200000" flipH="1">
            <a:off x="8739517" y="2709522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5" idx="3"/>
            <a:endCxn id="10" idx="2"/>
          </p:cNvCxnSpPr>
          <p:nvPr/>
        </p:nvCxnSpPr>
        <p:spPr>
          <a:xfrm flipV="1">
            <a:off x="10173814" y="2636061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4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work: Data </a:t>
            </a:r>
            <a:r>
              <a:rPr lang="en-US" dirty="0" smtClean="0"/>
              <a:t>analysis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5267406" cy="4813742"/>
          </a:xfrm>
        </p:spPr>
        <p:txBody>
          <a:bodyPr/>
          <a:lstStyle/>
          <a:p>
            <a:r>
              <a:rPr lang="en-US" sz="2000" dirty="0"/>
              <a:t>Split up the training data into subsets, iteratively train on most remaining subsets.  </a:t>
            </a:r>
          </a:p>
          <a:p>
            <a:r>
              <a:rPr lang="en-US" sz="2000" dirty="0"/>
              <a:t>Weight sharing from one subset to the next (incremental learning)</a:t>
            </a:r>
          </a:p>
          <a:p>
            <a:r>
              <a:rPr lang="en-US" sz="2000" dirty="0"/>
              <a:t>Allows for investigations into data quality and learning patterns</a:t>
            </a:r>
          </a:p>
          <a:p>
            <a:r>
              <a:rPr lang="en-US" sz="2000" dirty="0"/>
              <a:t>Could also boost performance by preventing overloading data ingest limits</a:t>
            </a:r>
          </a:p>
          <a:p>
            <a:r>
              <a:rPr lang="en-US" sz="2000" dirty="0"/>
              <a:t>Recursive calls define the datasets for </a:t>
            </a:r>
            <a:r>
              <a:rPr lang="en-US" sz="2000" dirty="0" smtClean="0"/>
              <a:t>training</a:t>
            </a:r>
            <a:endParaRPr lang="en-US" sz="2000" dirty="0"/>
          </a:p>
          <a:p>
            <a:r>
              <a:rPr lang="en-US" sz="2000" dirty="0"/>
              <a:t>Runs at large scale on Summit, ramp-up/down</a:t>
            </a:r>
          </a:p>
          <a:p>
            <a:r>
              <a:rPr lang="en-US" sz="2000" dirty="0" smtClean="0"/>
              <a:t>Many models are written and read </a:t>
            </a:r>
            <a:endParaRPr lang="en-US" sz="2000" dirty="0"/>
          </a:p>
        </p:txBody>
      </p:sp>
      <p:pic>
        <p:nvPicPr>
          <p:cNvPr id="4" name="Picture 3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383" y="1044010"/>
            <a:ext cx="5105883" cy="18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633167" y="3225836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6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54" y="4084324"/>
            <a:ext cx="4944364" cy="211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84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</a:t>
            </a:r>
            <a:r>
              <a:rPr lang="en-US" dirty="0" smtClean="0"/>
              <a:t>structure and checkpoint/restart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3919992" cy="4047778"/>
          </a:xfrm>
        </p:spPr>
        <p:txBody>
          <a:bodyPr/>
          <a:lstStyle/>
          <a:p>
            <a:r>
              <a:rPr lang="en-US" dirty="0" smtClean="0"/>
              <a:t>Want </a:t>
            </a:r>
            <a:r>
              <a:rPr lang="en-US" dirty="0" smtClean="0"/>
              <a:t>to start child runs as soon as parent is complete </a:t>
            </a:r>
            <a:br>
              <a:rPr lang="en-US" dirty="0" smtClean="0"/>
            </a:br>
            <a:r>
              <a:rPr lang="en-US" dirty="0" smtClean="0"/>
              <a:t>(not whole stage)</a:t>
            </a:r>
          </a:p>
          <a:p>
            <a:r>
              <a:rPr lang="en-US" dirty="0" smtClean="0"/>
              <a:t>Store/load model weights files </a:t>
            </a:r>
            <a:br>
              <a:rPr lang="en-US" dirty="0" smtClean="0"/>
            </a:br>
            <a:r>
              <a:rPr lang="en-US" dirty="0" smtClean="0"/>
              <a:t>~200 MB/minute/node</a:t>
            </a:r>
            <a:br>
              <a:rPr lang="en-US" dirty="0" smtClean="0"/>
            </a:br>
            <a:r>
              <a:rPr lang="en-US" dirty="0" smtClean="0"/>
              <a:t>(will increase)</a:t>
            </a:r>
            <a:endParaRPr lang="en-US" dirty="0"/>
          </a:p>
        </p:txBody>
      </p:sp>
      <p:pic>
        <p:nvPicPr>
          <p:cNvPr id="4" name="Picture 2" descr="C:\cygwin\home\wozniak\collab\papers\candle\2020\Checkpointing\Sublearning workflow ck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658" y="1479771"/>
            <a:ext cx="7972425" cy="432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621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organizers</a:t>
            </a:r>
          </a:p>
          <a:p>
            <a:endParaRPr lang="en-US" dirty="0"/>
          </a:p>
          <a:p>
            <a:r>
              <a:rPr lang="en-US" dirty="0"/>
              <a:t>Code and guides:</a:t>
            </a:r>
          </a:p>
          <a:p>
            <a:pPr lvl="1"/>
            <a:r>
              <a:rPr lang="en-US" dirty="0"/>
              <a:t>CANDLE GitHub: https://github.com/ECP-CANDLE</a:t>
            </a:r>
          </a:p>
          <a:p>
            <a:pPr lvl="1"/>
            <a:r>
              <a:rPr lang="en-US" dirty="0"/>
              <a:t>Swift/T Home: http://swift-lang.org/Swift-T</a:t>
            </a:r>
          </a:p>
          <a:p>
            <a:pPr lvl="1"/>
            <a:r>
              <a:rPr lang="en-US" dirty="0"/>
              <a:t>EMEWS Tutorial: http://www.mcs.anl.gov/~emews/tutorial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0648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ANDLELib_ECP_2019" id="{8C0C58F9-E13D-C749-9CD8-D6ACD55E54AE}" vid="{C7F1EDA4-5412-C244-BA03-3C19A48BF1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156C96291C349BBF8B640319D465D" ma:contentTypeVersion="0" ma:contentTypeDescription="Create a new document." ma:contentTypeScope="" ma:versionID="8a71be8d30b42e8e74cf70a4a4cbda4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5F602D-FF92-4BDD-B4C2-093468CCF7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25315</TotalTime>
  <Words>679</Words>
  <Application>Microsoft Office PowerPoint</Application>
  <PresentationFormat>Custom</PresentationFormat>
  <Paragraphs>113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Presentations (Wide Screen)</vt:lpstr>
      <vt:lpstr>Opportunities for Checkpointing in CANDLE</vt:lpstr>
      <vt:lpstr>CANDLE Background</vt:lpstr>
      <vt:lpstr>Project Goals </vt:lpstr>
      <vt:lpstr>Deep learning on supercomputers</vt:lpstr>
      <vt:lpstr>CANDLE/Supervisor Workflow Goals</vt:lpstr>
      <vt:lpstr>Previous work: Advanced data management</vt:lpstr>
      <vt:lpstr>New work: Data analysis workflow</vt:lpstr>
      <vt:lpstr>Workflow structure and checkpoint/restart pattern</vt:lpstr>
      <vt:lpstr>Thanks</vt:lpstr>
      <vt:lpstr>Questions?</vt:lpstr>
      <vt:lpstr>Acknowledgments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Justin Wozniak</cp:lastModifiedBy>
  <cp:revision>489</cp:revision>
  <cp:lastPrinted>2019-01-14T20:07:20Z</cp:lastPrinted>
  <dcterms:created xsi:type="dcterms:W3CDTF">2015-03-03T13:47:39Z</dcterms:created>
  <dcterms:modified xsi:type="dcterms:W3CDTF">2020-02-06T17:17:47Z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0x010100693156C96291C349BBF8B640319D465D</vt:lpwstr>
  </property>
</Properties>
</file>